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9" r:id="rId17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0000"/>
    <a:srgbClr val="66FF66"/>
    <a:srgbClr val="CCFFCC"/>
    <a:srgbClr val="660066"/>
    <a:srgbClr val="FF99FF"/>
    <a:srgbClr val="003300"/>
    <a:srgbClr val="FFCC99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1F664E-41CE-44F3-B1D7-5E8D6BDC9C8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1F664E-41CE-44F3-B1D7-5E8D6BDC9C8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1F664E-41CE-44F3-B1D7-5E8D6BDC9C8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1F664E-41CE-44F3-B1D7-5E8D6BDC9C8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1F664E-41CE-44F3-B1D7-5E8D6BDC9C8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1F664E-41CE-44F3-B1D7-5E8D6BDC9C8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1F664E-41CE-44F3-B1D7-5E8D6BDC9C8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1F664E-41CE-44F3-B1D7-5E8D6BDC9C8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1F664E-41CE-44F3-B1D7-5E8D6BDC9C8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1F664E-41CE-44F3-B1D7-5E8D6BDC9C8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1F664E-41CE-44F3-B1D7-5E8D6BDC9C8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1F664E-41CE-44F3-B1D7-5E8D6BDC9C8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9.GIF"/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endParaRPr lang="en-US" altLang="en-US" dirty="0"/>
          </a:p>
        </p:txBody>
      </p:sp>
      <p:pic>
        <p:nvPicPr>
          <p:cNvPr id="20484" name="Picture 3"/>
          <p:cNvPicPr>
            <a:picLocks noChangeAspect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-2971800" y="-685800"/>
            <a:ext cx="12115800" cy="8229600"/>
          </a:xfrm>
          <a:ln/>
        </p:spPr>
      </p:pic>
      <p:pic>
        <p:nvPicPr>
          <p:cNvPr id="6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600200"/>
            <a:ext cx="1905000" cy="2438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487" name="AutoShape 7"/>
          <p:cNvSpPr/>
          <p:nvPr/>
        </p:nvSpPr>
        <p:spPr>
          <a:xfrm>
            <a:off x="1524000" y="228600"/>
            <a:ext cx="3810000" cy="2895600"/>
          </a:xfrm>
          <a:prstGeom prst="wedgeEllipseCallout">
            <a:avLst>
              <a:gd name="adj1" fmla="val -104333"/>
              <a:gd name="adj2" fmla="val 61787"/>
            </a:avLst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 eaLnBrk="1" hangingPunct="1"/>
            <a:r>
              <a:rPr lang="en-US" altLang="en-US" sz="36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NHẬT BẢN Ở ĐÂU TRÊN BẢN ĐỒ ?</a:t>
            </a:r>
            <a:endParaRPr lang="en-US" altLang="en-US" sz="3600" b="1" dirty="0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 animBg="1"/>
      <p:bldP spid="20487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</a:rPr>
              <a:t>Câu 2. Yếu tố nào tác động làm sụt giảm trầm trọng nền kinh tế Nhật Bản trong những năm đầu thập niên 30 của thế kỉ XX?</a:t>
            </a:r>
            <a:r>
              <a:rPr lang="en-US" altLang="en-US" sz="4000" dirty="0"/>
              <a:t> </a:t>
            </a:r>
            <a:endParaRPr lang="en-US" altLang="en-US" sz="4000" dirty="0"/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A. Các nhà đầu tư nước ngoài rút vốn khỏi Nhật Bản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B. Sự sụp đổ của thị trường chứng khoán Mĩ dẫn đến cuộc đại suy hái của chủ nghĩa tư bản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C. Chính sách quản lí lỏng lẻo của Nhà nước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D. Sự đầu tư không hiệu quả của Nhà nước vào các ngành kinh tế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701" name="Oval 5"/>
          <p:cNvSpPr/>
          <p:nvPr/>
        </p:nvSpPr>
        <p:spPr>
          <a:xfrm>
            <a:off x="838200" y="27432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dirty="0">
                <a:latin typeface="Arial" panose="020B0604020202020204" pitchFamily="34" charset="0"/>
              </a:rPr>
              <a:t>B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charRg st="0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charRg st="0" end="5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charRg st="51" end="1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charRg st="51" end="14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charRg st="140" end="18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charRg st="140" end="18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charRg st="184" end="2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9699">
                                            <p:txEl>
                                              <p:charRg st="184" end="24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70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</a:rPr>
              <a:t>Câu 3. Khủng hoảng ở Nhật Bản diễn ra nghiêm trọng nhất trong lĩnh vực nào?</a:t>
            </a:r>
            <a:r>
              <a:rPr lang="en-US" altLang="en-US" sz="4000" dirty="0"/>
              <a:t> </a:t>
            </a:r>
            <a:endParaRPr lang="en-US" altLang="en-US" sz="4000" dirty="0"/>
          </a:p>
        </p:txBody>
      </p:sp>
      <p:sp>
        <p:nvSpPr>
          <p:cNvPr id="3072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A. Tài chính, ngân hàng       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B. Công nghiệp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C. Nông nghiệp     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D. Thương mại, dịch vụ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4" name="Oval 4"/>
          <p:cNvSpPr/>
          <p:nvPr/>
        </p:nvSpPr>
        <p:spPr>
          <a:xfrm>
            <a:off x="609600" y="2743200"/>
            <a:ext cx="609600" cy="6858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dirty="0">
                <a:latin typeface="Arial" panose="020B0604020202020204" pitchFamily="34" charset="0"/>
              </a:rPr>
              <a:t>C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charRg st="0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charRg st="0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charRg st="31" end="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charRg st="31" end="4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charRg st="46" end="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charRg st="46" end="6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charRg st="66" end="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723">
                                            <p:txEl>
                                              <p:charRg st="66" end="8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r>
              <a:rPr lang="en-US" altLang="en-US" sz="28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Câu 4. Ý nào không phản ánh đúng hậu quả xã hội mà khủng hoảng kinh tế ở Nhật Bản gây ra?</a:t>
            </a:r>
            <a:r>
              <a:rPr lang="en-US" altLang="en-US" sz="4000" b="1" dirty="0">
                <a:solidFill>
                  <a:schemeClr val="folHlink"/>
                </a:solidFill>
              </a:rPr>
              <a:t> </a:t>
            </a:r>
            <a:endParaRPr lang="en-US" altLang="en-US" sz="4000" b="1" dirty="0">
              <a:solidFill>
                <a:schemeClr val="folHlink"/>
              </a:solidFill>
            </a:endParaRPr>
          </a:p>
        </p:txBody>
      </p:sp>
      <p:sp>
        <p:nvSpPr>
          <p:cNvPr id="31747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A. Nông dân bị phá sản, mất mùa, đói kém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B. Công nhân thất nghiệp lên tới hàng triệu người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C. Đời sống của các tầng lớp lao động khốn đốn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D. Mâu thuẫn xã hội vẫn được kiểm soát bằng những chính sách quân phiệt của Nhà nước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48" name="Oval 4"/>
          <p:cNvSpPr/>
          <p:nvPr/>
        </p:nvSpPr>
        <p:spPr>
          <a:xfrm>
            <a:off x="838200" y="44196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dirty="0">
                <a:latin typeface="Arial" panose="020B0604020202020204" pitchFamily="34" charset="0"/>
              </a:rPr>
              <a:t>D</a:t>
            </a:r>
            <a:endParaRPr lang="en-US" altLang="en-US" dirty="0">
              <a:latin typeface="Arial" panose="020B0604020202020204" pitchFamily="34" charset="0"/>
            </a:endParaRPr>
          </a:p>
          <a:p>
            <a:pPr algn="ctr"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charRg st="0" end="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charRg st="0" end="4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charRg st="41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747">
                                            <p:txEl>
                                              <p:charRg st="41" end="9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charRg st="91" end="1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1747">
                                            <p:txEl>
                                              <p:charRg st="91" end="1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charRg st="138" end="2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1747">
                                            <p:txEl>
                                              <p:charRg st="138" end="2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r>
              <a:rPr lang="en-US" altLang="en-US" sz="28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Câu 5. Đầu những năm 30 của thế kỉ XX. Nhật Bản phải đối mặt với nhiều vấn đề,ngoại trừ</a:t>
            </a:r>
            <a:r>
              <a:rPr lang="en-US" altLang="en-US" sz="4000" dirty="0"/>
              <a:t> </a:t>
            </a:r>
            <a:endParaRPr lang="en-US" altLang="en-US" sz="4000" dirty="0"/>
          </a:p>
        </p:txBody>
      </p:sp>
      <p:sp>
        <p:nvSpPr>
          <p:cNvPr id="32771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A. Khắc phục hậu quả của việc khủng hoảng kinh tế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B. Giải quyết khó khăn về nguồn nguyên liệu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C. Giải quyết tình trạng nhập cư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D. Giải quyết khó khăn về tình trạng tiêu thụ hàng hóa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72" name="Oval 4"/>
          <p:cNvSpPr/>
          <p:nvPr/>
        </p:nvSpPr>
        <p:spPr>
          <a:xfrm>
            <a:off x="838200" y="3276600"/>
            <a:ext cx="457200" cy="5334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dirty="0">
                <a:latin typeface="Arial" panose="020B0604020202020204" pitchFamily="34" charset="0"/>
              </a:rPr>
              <a:t>C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charRg st="0" end="5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charRg st="0" end="5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charRg st="50" end="9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charRg st="50" end="9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charRg st="94" end="1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charRg st="94" end="1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charRg st="127" end="1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2771">
                                            <p:txEl>
                                              <p:charRg st="127" end="18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r>
              <a:rPr lang="en-US" altLang="en-US" sz="28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Câu 6. Giới cầm quyền Nhật Bản đã thực hiện biện pháp gì để giải quyết cuộc khủng hoảng đầu thập niên 30 của thế kỉ XX</a:t>
            </a:r>
            <a:r>
              <a:rPr lang="en-US" altLang="en-US" sz="4000" dirty="0"/>
              <a:t> </a:t>
            </a:r>
            <a:endParaRPr lang="en-US" altLang="en-US" sz="4000" dirty="0"/>
          </a:p>
        </p:txBody>
      </p:sp>
      <p:sp>
        <p:nvSpPr>
          <p:cNvPr id="33795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A. Thực hiện chính sách cải cách quy mô lớn trên toàn nước Nhật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B. Khôi phục các ngành công nghiệp quan trọng và giải quyết nạn thấ nghiệp cho người dân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C. Thực hiện chính sách quân phiệt hóa bộ máy nhà nước, gây chiến tranh xâm lược, bành trướng ra bên ngoài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D. Tham khảo và vận dụng chính sách mới của Mĩ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796" name="Oval 4"/>
          <p:cNvSpPr/>
          <p:nvPr/>
        </p:nvSpPr>
        <p:spPr>
          <a:xfrm>
            <a:off x="609600" y="3429000"/>
            <a:ext cx="762000" cy="6096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dirty="0">
                <a:latin typeface="Arial" panose="020B0604020202020204" pitchFamily="34" charset="0"/>
              </a:rPr>
              <a:t>C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charRg st="0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charRg st="0" end="6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charRg st="64" end="1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charRg st="64" end="15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charRg st="153" end="2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charRg st="153" end="26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charRg st="260" end="30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3795">
                                            <p:txEl>
                                              <p:charRg st="260" end="30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6386" name="Picture 3" descr="anh-dong-312_11385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15150" y="4191000"/>
            <a:ext cx="2228850" cy="22288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87" name="Picture 4" descr="anh-dong-361_11385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3124200"/>
            <a:ext cx="3352800" cy="2371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88" name="Picture 5" descr="anh-dong-179_11374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1524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89" name="Picture 6" descr="anh-dong-325_1138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572000"/>
            <a:ext cx="1676400" cy="2857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endParaRPr lang="en-US" altLang="en-US" dirty="0"/>
          </a:p>
        </p:txBody>
      </p:sp>
      <p:pic>
        <p:nvPicPr>
          <p:cNvPr id="16388" name="Picture 4" descr="Picture1"/>
          <p:cNvPicPr>
            <a:picLocks noChangeAspect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9144000" cy="6858000"/>
          </a:xfrm>
          <a:solidFill>
            <a:srgbClr val="6699FF">
              <a:alpha val="100000"/>
            </a:srgbClr>
          </a:solidFill>
          <a:ln w="57150" cmpd="thinThick">
            <a:solidFill>
              <a:srgbClr val="FFFF00">
                <a:alpha val="100000"/>
              </a:srgbClr>
            </a:solidFill>
            <a:miter lim="800000"/>
            <a:headEnd/>
            <a:tailEnd/>
          </a:ln>
        </p:spPr>
      </p:pic>
      <p:sp>
        <p:nvSpPr>
          <p:cNvPr id="3076" name="Text Box 5"/>
          <p:cNvSpPr txBox="1"/>
          <p:nvPr/>
        </p:nvSpPr>
        <p:spPr>
          <a:xfrm>
            <a:off x="-1692275" y="5370513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1510" name="AutoShape 6"/>
          <p:cNvSpPr/>
          <p:nvPr/>
        </p:nvSpPr>
        <p:spPr>
          <a:xfrm>
            <a:off x="457200" y="2819400"/>
            <a:ext cx="3276600" cy="914400"/>
          </a:xfrm>
          <a:prstGeom prst="flowChartAlternateProcess">
            <a:avLst/>
          </a:prstGeom>
          <a:solidFill>
            <a:srgbClr val="FF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sz="2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DiỆN TÍCH: </a:t>
            </a:r>
            <a:r>
              <a:rPr lang="en-US" altLang="en-US" sz="2000" b="1" i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377,9 nghìn Km</a:t>
            </a:r>
            <a:r>
              <a:rPr lang="en-US" altLang="en-US" sz="2000" b="1" i="1" baseline="30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2</a:t>
            </a:r>
            <a:endParaRPr lang="en-US" altLang="en-US" sz="2000" b="1" i="1" baseline="30000" dirty="0">
              <a:solidFill>
                <a:schemeClr val="fol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11" name="AutoShape 7"/>
          <p:cNvSpPr/>
          <p:nvPr/>
        </p:nvSpPr>
        <p:spPr>
          <a:xfrm>
            <a:off x="2590800" y="5943600"/>
            <a:ext cx="2133600" cy="914400"/>
          </a:xfrm>
          <a:prstGeom prst="flowChartAlternateProcess">
            <a:avLst/>
          </a:prstGeom>
          <a:solidFill>
            <a:srgbClr val="CC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sz="2000" b="1" i="1" dirty="0">
                <a:solidFill>
                  <a:srgbClr val="FF0066"/>
                </a:solidFill>
                <a:latin typeface="Times New Roman" panose="02020603050405020304" pitchFamily="18" charset="0"/>
              </a:rPr>
              <a:t>DÂN SỐ: 126 triệu </a:t>
            </a:r>
            <a:endParaRPr lang="en-US" altLang="en-US" sz="2000" b="1" i="1" dirty="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000" b="1" i="1" dirty="0">
                <a:solidFill>
                  <a:srgbClr val="FF0066"/>
                </a:solidFill>
                <a:latin typeface="Times New Roman" panose="02020603050405020304" pitchFamily="18" charset="0"/>
              </a:rPr>
              <a:t>người  (2015</a:t>
            </a:r>
            <a:r>
              <a:rPr lang="en-US" altLang="en-US" b="1" i="1" dirty="0">
                <a:solidFill>
                  <a:srgbClr val="FF0066"/>
                </a:solidFill>
                <a:latin typeface="Arial" panose="020B0604020202020204" pitchFamily="34" charset="0"/>
              </a:rPr>
              <a:t>)</a:t>
            </a:r>
            <a:endParaRPr lang="en-US" altLang="en-US" b="1" i="1" dirty="0">
              <a:solidFill>
                <a:srgbClr val="FF0066"/>
              </a:solidFill>
              <a:latin typeface="Arial" panose="020B0604020202020204" pitchFamily="34" charset="0"/>
            </a:endParaRPr>
          </a:p>
          <a:p>
            <a:pPr algn="ctr"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  <p:pic>
        <p:nvPicPr>
          <p:cNvPr id="6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3810000"/>
            <a:ext cx="1828800" cy="990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16" name="AutoShape 12"/>
          <p:cNvSpPr/>
          <p:nvPr/>
        </p:nvSpPr>
        <p:spPr>
          <a:xfrm>
            <a:off x="6248400" y="3048000"/>
            <a:ext cx="1371600" cy="9144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 eaLnBrk="1" hangingPunct="1"/>
            <a:r>
              <a:rPr lang="en-US" altLang="en-US" sz="2400" b="1" dirty="0">
                <a:latin typeface="Times New Roman" panose="02020603050405020304" pitchFamily="18" charset="0"/>
              </a:rPr>
              <a:t>THỦ ĐÔ</a:t>
            </a:r>
            <a:endParaRPr lang="en-US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21517" name="AutoShape 13"/>
          <p:cNvSpPr/>
          <p:nvPr/>
        </p:nvSpPr>
        <p:spPr>
          <a:xfrm>
            <a:off x="1524000" y="685800"/>
            <a:ext cx="4419600" cy="990600"/>
          </a:xfrm>
          <a:prstGeom prst="flowChartAlternateProcess">
            <a:avLst/>
          </a:prstGeom>
          <a:solidFill>
            <a:srgbClr val="FF99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>
              <a:buChar char="-"/>
            </a:pPr>
            <a:r>
              <a:rPr lang="en-US" altLang="en-US" sz="2000" b="1" dirty="0">
                <a:latin typeface="Times New Roman" panose="02020603050405020304" pitchFamily="18" charset="0"/>
              </a:rPr>
              <a:t>Vị trí : Nằm phía Đông khu vực châu Á</a:t>
            </a:r>
            <a:r>
              <a:rPr lang="en-US" altLang="en-US" dirty="0">
                <a:latin typeface="Arial" panose="020B0604020202020204" pitchFamily="34" charset="0"/>
              </a:rPr>
              <a:t>.</a:t>
            </a:r>
            <a:endParaRPr lang="en-US" altLang="en-US" b="1" dirty="0">
              <a:latin typeface="Arial" panose="020B0604020202020204" pitchFamily="34" charset="0"/>
            </a:endParaRPr>
          </a:p>
          <a:p>
            <a:pPr algn="ctr"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1519" name="AutoShape 15"/>
          <p:cNvSpPr/>
          <p:nvPr/>
        </p:nvSpPr>
        <p:spPr>
          <a:xfrm>
            <a:off x="5638800" y="5410200"/>
            <a:ext cx="3505200" cy="1143000"/>
          </a:xfrm>
          <a:prstGeom prst="flowChartAlternateProcess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>
              <a:buChar char="-"/>
            </a:pPr>
            <a:r>
              <a:rPr lang="en-US" altLang="en-US" sz="2000" b="1" dirty="0">
                <a:solidFill>
                  <a:srgbClr val="A50021"/>
                </a:solidFill>
                <a:latin typeface="Times New Roman" panose="02020603050405020304" pitchFamily="18" charset="0"/>
              </a:rPr>
              <a:t>Gồm 4 đảo lớn: Hôcaiđô ,</a:t>
            </a:r>
            <a:endParaRPr lang="en-US" altLang="en-US" sz="2000" b="1" dirty="0">
              <a:solidFill>
                <a:srgbClr val="A5002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buChar char="-"/>
            </a:pPr>
            <a:r>
              <a:rPr lang="en-US" altLang="en-US" sz="2000" b="1" dirty="0">
                <a:solidFill>
                  <a:srgbClr val="A50021"/>
                </a:solidFill>
                <a:latin typeface="Times New Roman" panose="02020603050405020304" pitchFamily="18" charset="0"/>
              </a:rPr>
              <a:t> Hônsu, Sicôcư, Kiusiu</a:t>
            </a:r>
            <a:r>
              <a:rPr lang="en-US" altLang="en-US" dirty="0">
                <a:solidFill>
                  <a:srgbClr val="A50021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rgbClr val="A50021"/>
              </a:solidFill>
              <a:latin typeface="Arial" panose="020B0604020202020204" pitchFamily="34" charset="0"/>
            </a:endParaRPr>
          </a:p>
          <a:p>
            <a:pPr algn="ctr" eaLnBrk="1" hangingPunct="1"/>
            <a:endParaRPr lang="en-US" altLang="en-US" dirty="0">
              <a:solidFill>
                <a:srgbClr val="A5002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  <p:bldP spid="21511" grpId="0" animBg="1"/>
      <p:bldP spid="21516" grpId="0" animBg="1"/>
      <p:bldP spid="21517" grpId="0" animBg="1"/>
      <p:bldP spid="215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3" name="AutoShape 5"/>
          <p:cNvSpPr/>
          <p:nvPr/>
        </p:nvSpPr>
        <p:spPr>
          <a:xfrm>
            <a:off x="1219200" y="304800"/>
            <a:ext cx="7620000" cy="19050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CC66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sz="2800" b="1" i="1" dirty="0">
                <a:solidFill>
                  <a:srgbClr val="003300"/>
                </a:solidFill>
                <a:latin typeface="Times New Roman" panose="02020603050405020304" pitchFamily="18" charset="0"/>
              </a:rPr>
              <a:t>NHẬT BẢN GIỮA HAI CUỘC</a:t>
            </a:r>
            <a:endParaRPr lang="en-US" altLang="en-US" sz="2800" b="1" i="1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800" b="1" i="1" dirty="0">
                <a:solidFill>
                  <a:srgbClr val="003300"/>
                </a:solidFill>
                <a:latin typeface="Times New Roman" panose="02020603050405020304" pitchFamily="18" charset="0"/>
              </a:rPr>
              <a:t> CHIẾN TRANH THẾ GIỚI (1918 – 1939)</a:t>
            </a:r>
            <a:endParaRPr lang="en-US" altLang="en-US" sz="2800" b="1" i="1" dirty="0">
              <a:solidFill>
                <a:srgbClr val="00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2" name="AutoShape 4"/>
          <p:cNvSpPr/>
          <p:nvPr/>
        </p:nvSpPr>
        <p:spPr>
          <a:xfrm>
            <a:off x="0" y="609600"/>
            <a:ext cx="2209800" cy="685800"/>
          </a:xfrm>
          <a:prstGeom prst="ellipseRibbon">
            <a:avLst>
              <a:gd name="adj1" fmla="val 25000"/>
              <a:gd name="adj2" fmla="val 50000"/>
              <a:gd name="adj3" fmla="val 12500"/>
            </a:avLst>
          </a:prstGeom>
          <a:solidFill>
            <a:srgbClr val="CC99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BÀI 14</a:t>
            </a:r>
            <a:endParaRPr lang="en-US" altLang="en-US" sz="2400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0" y="3657600"/>
            <a:ext cx="2471738" cy="14859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anchor="ctr" anchorCtr="0"/>
          <a:p>
            <a:pPr eaLnBrk="1" hangingPunct="1"/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NỘI DUNG</a:t>
            </a:r>
            <a:r>
              <a:rPr lang="en-US" altLang="en-US" sz="3200" b="1" dirty="0">
                <a:solidFill>
                  <a:srgbClr val="FFFF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BÀI HỌC</a:t>
            </a:r>
            <a:endParaRPr lang="en-US" altLang="en-US" sz="3200" b="1" dirty="0">
              <a:solidFill>
                <a:schemeClr val="fol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76600" y="2743200"/>
            <a:ext cx="5715000" cy="1143000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p>
            <a:pPr algn="just" defTabSz="1377950" eaLnBrk="1" hangingPunct="1">
              <a:lnSpc>
                <a:spcPct val="90000"/>
              </a:lnSpc>
              <a:spcAft>
                <a:spcPct val="35000"/>
              </a:spcAft>
            </a:pPr>
            <a:r>
              <a:rPr lang="en-US" altLang="en-US" sz="3200" b="1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Nhật Bản trong những năm 1918 - 1929</a:t>
            </a:r>
            <a:endParaRPr lang="en-US" altLang="en-US" b="1" dirty="0">
              <a:solidFill>
                <a:srgbClr val="A5002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76600" y="4876800"/>
            <a:ext cx="5867400" cy="1752600"/>
          </a:xfrm>
          <a:prstGeom prst="rect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p>
            <a:pPr algn="just" defTabSz="1377950" eaLnBrk="1" hangingPunct="1">
              <a:lnSpc>
                <a:spcPct val="90000"/>
              </a:lnSpc>
              <a:spcAft>
                <a:spcPct val="35000"/>
              </a:spcAft>
            </a:pPr>
            <a:r>
              <a:rPr lang="en-US" altLang="en-US" sz="3200" b="1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Khủng hoảng kinh tế 1929 – 1933 v</a:t>
            </a:r>
            <a:r>
              <a:rPr lang="en-US" altLang="en-US" sz="3200" b="1" dirty="0">
                <a:solidFill>
                  <a:srgbClr val="A500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quá trình quân phiệt hóa nh</a:t>
            </a:r>
            <a:r>
              <a:rPr lang="en-US" altLang="en-US" sz="3200" b="1" dirty="0">
                <a:solidFill>
                  <a:srgbClr val="A500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nước ở Nhật Bản</a:t>
            </a:r>
            <a:endParaRPr lang="en-US" altLang="en-US" sz="3200" b="1" dirty="0">
              <a:solidFill>
                <a:srgbClr val="A5002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2" name="Straight Arrow Connector 11"/>
          <p:cNvCxnSpPr>
            <a:stCxn id="4" idx="3"/>
            <a:endCxn id="5" idx="1"/>
          </p:cNvCxnSpPr>
          <p:nvPr/>
        </p:nvCxnSpPr>
        <p:spPr>
          <a:xfrm flipV="1">
            <a:off x="2471738" y="3314700"/>
            <a:ext cx="804862" cy="1085850"/>
          </a:xfrm>
          <a:prstGeom prst="straightConnector1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arrow" w="med" len="med"/>
          </a:ln>
        </p:spPr>
      </p:cxnSp>
      <p:cxnSp>
        <p:nvCxnSpPr>
          <p:cNvPr id="2" name="Straight Arrow Connector 11"/>
          <p:cNvCxnSpPr>
            <a:stCxn id="4" idx="3"/>
            <a:endCxn id="11" idx="1"/>
          </p:cNvCxnSpPr>
          <p:nvPr/>
        </p:nvCxnSpPr>
        <p:spPr>
          <a:xfrm>
            <a:off x="2471738" y="4400550"/>
            <a:ext cx="804862" cy="1352550"/>
          </a:xfrm>
          <a:prstGeom prst="straightConnector1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animBg="1"/>
      <p:bldP spid="22532" grpId="0" animBg="1"/>
      <p:bldP spid="4" grpId="0" animBg="1"/>
      <p:bldP spid="5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ln/>
        </p:spPr>
        <p:txBody>
          <a:bodyPr vert="horz" wrap="square" lIns="91440" tIns="45720" rIns="91440" bIns="45720" anchor="ctr" anchorCtr="0"/>
          <a:p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I. Nhật Bản trong những năm 1918 - 1929</a:t>
            </a:r>
            <a:r>
              <a:rPr lang="en-US" altLang="en-US" sz="4000" dirty="0"/>
              <a:t> </a:t>
            </a:r>
            <a:endParaRPr lang="en-US" altLang="en-US" sz="4000" dirty="0"/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>
              <a:lnSpc>
                <a:spcPct val="90000"/>
              </a:lnSpc>
            </a:pPr>
            <a:r>
              <a:rPr lang="en-US" altLang="en-US" sz="2400" b="1" u="sng" dirty="0">
                <a:solidFill>
                  <a:schemeClr val="hlink"/>
                </a:solidFill>
                <a:latin typeface="Times New Roman" panose="02020603050405020304" pitchFamily="18" charset="0"/>
              </a:rPr>
              <a:t>1. Nhật Bản trong những đầu sau chiến tranh (1918 - 1923)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endParaRPr lang="en-US" altLang="en-US" sz="2400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- Kinh tế: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+ Là nước thu nhiều lợi sau chiến tranh.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+ 1914 – 1919, kinh tế phát triển vượt bậc.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- Chính trị – xã hội : 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Tàn dư phong kiến còn tồn tại, ĐS của người LĐ không được cải thiện.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=&gt; Phong trào đấu tranh của công nhân, nông dân lên cao.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- 7/1922 Đảng Cộng sản Nhật thành lập.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6" name="AutoShape 4"/>
          <p:cNvSpPr/>
          <p:nvPr/>
        </p:nvSpPr>
        <p:spPr>
          <a:xfrm>
            <a:off x="5867400" y="990600"/>
            <a:ext cx="2895600" cy="2133600"/>
          </a:xfrm>
          <a:prstGeom prst="wedgeEllipseCallout">
            <a:avLst>
              <a:gd name="adj1" fmla="val -85634"/>
              <a:gd name="adj2" fmla="val 48810"/>
            </a:avLst>
          </a:prstGeom>
          <a:solidFill>
            <a:srgbClr val="CC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 eaLnBrk="1" hangingPunct="1"/>
            <a:r>
              <a:rPr lang="en-US" altLang="en-US" sz="2400" b="1" i="1" dirty="0">
                <a:latin typeface="Times New Roman" panose="02020603050405020304" pitchFamily="18" charset="0"/>
              </a:rPr>
              <a:t>Tình hình Nhật Bản những năm 1924 – 1929?</a:t>
            </a:r>
            <a:endParaRPr lang="en-US" altLang="en-US" sz="2400" b="1" dirty="0">
              <a:latin typeface="Times New Roman" panose="02020603050405020304" pitchFamily="18" charset="0"/>
            </a:endParaRPr>
          </a:p>
          <a:p>
            <a:pPr eaLnBrk="1" hangingPunct="1"/>
            <a:br>
              <a:rPr lang="en-US" altLang="en-US" dirty="0">
                <a:latin typeface="Arial" panose="020B0604020202020204" pitchFamily="34" charset="0"/>
              </a:rPr>
            </a:br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charRg st="0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555">
                                            <p:txEl>
                                              <p:charRg st="0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555">
                                            <p:txEl>
                                              <p:charRg st="0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555">
                                            <p:txEl>
                                              <p:charRg st="0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555">
                                            <p:txEl>
                                              <p:charRg st="0" end="5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charRg st="59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3555">
                                            <p:txEl>
                                              <p:charRg st="59" end="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charRg st="70" end="1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3555">
                                            <p:txEl>
                                              <p:charRg st="70" end="1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charRg st="111" end="1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3555">
                                            <p:txEl>
                                              <p:charRg st="111" end="15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charRg st="155" end="1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3555">
                                            <p:txEl>
                                              <p:charRg st="155" end="17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charRg st="179" end="2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3555">
                                            <p:txEl>
                                              <p:charRg st="179" end="24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charRg st="248" end="3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3555">
                                            <p:txEl>
                                              <p:charRg st="248" end="30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charRg st="305" end="3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555">
                                            <p:txEl>
                                              <p:charRg st="305" end="34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555">
                                            <p:txEl>
                                              <p:charRg st="305" end="34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6" grpId="0" animBg="1"/>
      <p:bldP spid="2355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r>
              <a:rPr lang="en-US" altLang="en-US" sz="3200" b="1" u="sng" dirty="0">
                <a:solidFill>
                  <a:schemeClr val="hlink"/>
                </a:solidFill>
                <a:latin typeface="Times New Roman" panose="02020603050405020304" pitchFamily="18" charset="0"/>
              </a:rPr>
              <a:t>2. Nhật Bản những năm ổn định 1924 - 1929</a:t>
            </a:r>
            <a:r>
              <a:rPr lang="en-US" altLang="en-US" sz="4000" dirty="0"/>
              <a:t> </a:t>
            </a:r>
            <a:endParaRPr lang="en-US" altLang="en-US" sz="4000" dirty="0"/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>
              <a:lnSpc>
                <a:spcPct val="80000"/>
              </a:lnSpc>
            </a:pPr>
            <a:r>
              <a:rPr lang="en-US" altLang="en-US" sz="2800" i="1" u="sng" dirty="0">
                <a:solidFill>
                  <a:srgbClr val="003300"/>
                </a:solidFill>
                <a:latin typeface="Times New Roman" panose="02020603050405020304" pitchFamily="18" charset="0"/>
              </a:rPr>
              <a:t>- Kinh tế</a:t>
            </a: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: ổn định tạm thời, sau đó lâm vào khủng hoảng.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+ Nguyên nhân: gặp nhiều khó khăn.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+ Công nghiệp: phải nhập khẩu nguyên nhiên liệu, sản xuất suy giảm.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: - </a:t>
            </a:r>
            <a:r>
              <a:rPr lang="en-US" altLang="en-US" sz="2800" i="1" u="sng" dirty="0">
                <a:solidFill>
                  <a:srgbClr val="003300"/>
                </a:solidFill>
                <a:latin typeface="Times New Roman" panose="02020603050405020304" pitchFamily="18" charset="0"/>
              </a:rPr>
              <a:t>Chính trị - xã hội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+ Trước năm 1927, thi hành nhiều chính sách tiến bộ.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+ Từ năm 1927, thực hiện đối nội phản động, đối ngoại hiếu chiến.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+ Xã hội: nạn thất nghiệp tăng nhanh, đời sống nhân dân gặp nhiều khó khăn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80" name="AutoShape 4"/>
          <p:cNvSpPr/>
          <p:nvPr/>
        </p:nvSpPr>
        <p:spPr>
          <a:xfrm>
            <a:off x="3733800" y="990600"/>
            <a:ext cx="5410200" cy="25908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FFCC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 eaLnBrk="1" hangingPunct="1"/>
            <a:r>
              <a:rPr lang="en-US" altLang="en-US" sz="2400" b="1" i="1" dirty="0">
                <a:latin typeface="Times New Roman" panose="02020603050405020304" pitchFamily="18" charset="0"/>
              </a:rPr>
              <a:t> 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Tại sao sau CT, cùng có lợi như nhau mà KT Nhật phát triển bấp bênh, không ổn định còn kinh tế Mĩ phát triển ổn định?.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endParaRPr lang="en-US" altLang="en-US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charRg st="0" end="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4579">
                                            <p:txEl>
                                              <p:charRg st="0" end="5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charRg st="57" end="9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4579">
                                            <p:txEl>
                                              <p:charRg st="57" end="9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charRg st="92" end="1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4579">
                                            <p:txEl>
                                              <p:charRg st="92" end="16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charRg st="160" end="18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4579">
                                            <p:txEl>
                                              <p:charRg st="160" end="18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charRg st="183" end="2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4579">
                                            <p:txEl>
                                              <p:charRg st="183" end="2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charRg st="236" end="30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24579">
                                            <p:txEl>
                                              <p:charRg st="236" end="30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charRg st="302" end="3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579">
                                            <p:txEl>
                                              <p:charRg st="302" end="37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579">
                                            <p:txEl>
                                              <p:charRg st="302" end="37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579">
                                            <p:txEl>
                                              <p:charRg st="302" end="3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4579">
                                            <p:txEl>
                                              <p:charRg st="302" end="37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80" grpId="0" animBg="1"/>
      <p:bldP spid="2458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r>
              <a:rPr lang="en-US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II. Khủng hoảng kinh tế (1929 – 1933) và quá trình quân phiệt hóa bộ máy nhà nước ở Nhật Bản</a:t>
            </a:r>
            <a:r>
              <a:rPr lang="en-US" altLang="en-US" sz="4000" dirty="0"/>
              <a:t> </a:t>
            </a:r>
            <a:endParaRPr lang="en-US" altLang="en-US" sz="4000" dirty="0"/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en-US" altLang="en-US" b="1" u="sng" dirty="0">
                <a:solidFill>
                  <a:schemeClr val="hlink"/>
                </a:solidFill>
              </a:rPr>
              <a:t>1. Khủng hoảng kinh tế ở Nhật Bản</a:t>
            </a:r>
            <a:r>
              <a:rPr lang="en-US" altLang="en-US" dirty="0"/>
              <a:t> </a:t>
            </a:r>
            <a:endParaRPr lang="en-US" altLang="en-US" dirty="0"/>
          </a:p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- 1929, KT NB khủng hoảng nghiêm trọng.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- Hậu quả: nông dân phá sản, công nghiệp thất nghiệp.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=&gt; Mâu thuẫn xã hội gay gắt.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04" name="AutoShape 4"/>
          <p:cNvSpPr/>
          <p:nvPr/>
        </p:nvSpPr>
        <p:spPr>
          <a:xfrm>
            <a:off x="4191000" y="0"/>
            <a:ext cx="4953000" cy="26670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FF99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 eaLnBrk="1" hangingPunct="1"/>
            <a:r>
              <a:rPr lang="en-US" altLang="en-US" sz="2400" b="1" i="1" dirty="0">
                <a:solidFill>
                  <a:srgbClr val="003300"/>
                </a:solidFill>
                <a:latin typeface="Times New Roman" panose="02020603050405020304" pitchFamily="18" charset="0"/>
              </a:rPr>
              <a:t>Khủng hoảng kinh tế thế giới đã tác động đến nền kinh tế Nhật như thế nào?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5605" name="AutoShape 5"/>
          <p:cNvSpPr/>
          <p:nvPr/>
        </p:nvSpPr>
        <p:spPr>
          <a:xfrm>
            <a:off x="4953000" y="1066800"/>
            <a:ext cx="3657600" cy="1219200"/>
          </a:xfrm>
          <a:prstGeom prst="wedgeRoundRectCallout">
            <a:avLst>
              <a:gd name="adj1" fmla="val -48523"/>
              <a:gd name="adj2" fmla="val 99481"/>
              <a:gd name="adj3" fmla="val 16667"/>
            </a:avLst>
          </a:prstGeom>
          <a:solidFill>
            <a:srgbClr val="CCC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1" hangingPunct="1"/>
            <a:r>
              <a:rPr lang="en-US" altLang="en-US" sz="2400" b="1" i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Hậu quả của khủng hoảng KT ở Nhật?</a:t>
            </a:r>
            <a:endParaRPr lang="en-US" altLang="en-US" sz="2400" dirty="0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pPr eaLnBrk="1" hangingPunct="1"/>
            <a:br>
              <a:rPr lang="en-US" altLang="en-US" dirty="0">
                <a:latin typeface="Arial" panose="020B0604020202020204" pitchFamily="34" charset="0"/>
              </a:rPr>
            </a:br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5603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" dur="2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charRg st="35" end="7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603">
                                            <p:txEl>
                                              <p:charRg st="35" end="7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603">
                                            <p:txEl>
                                              <p:charRg st="35" end="7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charRg st="75" end="1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5603">
                                            <p:txEl>
                                              <p:charRg st="75" end="1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charRg st="129" end="1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25603">
                                            <p:txEl>
                                              <p:charRg st="129" end="15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4" grpId="0" animBg="1"/>
      <p:bldP spid="25604" grpId="1" animBg="1"/>
      <p:bldP spid="25605" grpId="0" animBg="1"/>
      <p:bldP spid="2560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r>
              <a:rPr lang="en-US" altLang="en-US" sz="4000" b="1" u="sng" dirty="0">
                <a:solidFill>
                  <a:schemeClr val="hlink"/>
                </a:solidFill>
              </a:rPr>
              <a:t>2. Quá trình quân phiệt hóa bộ máy nhà nước</a:t>
            </a:r>
            <a:r>
              <a:rPr lang="en-US" altLang="en-US" sz="4000" dirty="0"/>
              <a:t> </a:t>
            </a:r>
            <a:endParaRPr lang="en-US" altLang="en-US" sz="4000" dirty="0"/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525963"/>
          </a:xfrm>
          <a:ln/>
        </p:spPr>
        <p:txBody>
          <a:bodyPr vert="horz" wrap="square" lIns="91440" tIns="45720" rIns="91440" bIns="45720" anchor="t" anchorCtr="0"/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- Để khắc phục những khó khăn, chính quyền Nhật đã quân phiệt bộ máy nhà nước.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- Đặc điểm: quân phiệt bộ máy nhà nước với xâm lược thuộc địa (kéo dài suốt thập niên 30).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- Tăng cường chạy đua vũ trang, đẩy mạnh xâm chiếm Trung Quốc.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=&gt; Nhật Bản trở thành lò lửa chiến tranh ở Châu Á và thế giới.</a:t>
            </a:r>
            <a:endParaRPr lang="en-US" altLang="en-US" dirty="0">
              <a:solidFill>
                <a:srgbClr val="00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28" name="AutoShape 4"/>
          <p:cNvSpPr/>
          <p:nvPr/>
        </p:nvSpPr>
        <p:spPr>
          <a:xfrm>
            <a:off x="3733800" y="685800"/>
            <a:ext cx="4953000" cy="16002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 eaLnBrk="1" hangingPunct="1"/>
            <a:r>
              <a:rPr lang="en-US" altLang="en-US" sz="2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Vì sao Nhật Bản lại quân phiệt hóa bộ máy nhà nước? Quá trình đó diễn ra như thế nào?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charRg st="0" end="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6627">
                                            <p:txEl>
                                              <p:charRg st="0" end="7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charRg st="79" end="1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6627">
                                            <p:txEl>
                                              <p:charRg st="79" end="1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charRg st="170" end="2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627">
                                            <p:txEl>
                                              <p:charRg st="170" end="23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627">
                                            <p:txEl>
                                              <p:charRg st="170" end="23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charRg st="233" end="29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26627">
                                            <p:txEl>
                                              <p:charRg st="233" end="29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8" grpId="0" animBg="1"/>
      <p:bldP spid="2662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r>
              <a:rPr lang="en-US" altLang="en-US" sz="4000" b="1" u="sng" dirty="0">
                <a:solidFill>
                  <a:schemeClr val="hlink"/>
                </a:solidFill>
              </a:rPr>
              <a:t>3. Cuộc đấu tranh chống chủ nghĩa quân phiệt của nhân dân Nhật Bản</a:t>
            </a:r>
            <a:r>
              <a:rPr lang="en-US" altLang="en-US" sz="4000" dirty="0"/>
              <a:t> </a:t>
            </a:r>
            <a:endParaRPr lang="en-US" altLang="en-US" sz="4000" dirty="0"/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>
              <a:lnSpc>
                <a:spcPct val="90000"/>
              </a:lnSpc>
            </a:pP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- Mức độ: sôi nổi.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- Hình thức: Phong phú (Biểu tình, bãi công, thành lập Mặt trận nhân dân).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- Lãnh đạo: Đảng Cộng sản.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- Mục đích: phản đối chính sách xâm lược hiếu chiến của chính quyền Nhật.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- Lực lượng: Công nhân, nông dân, binh lính, một bộ phận của giai cấp tư sản.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- Tác động: làm chậm quá trình quân phiệt hóa ở Nhật Bản.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52" name="AutoShape 4"/>
          <p:cNvSpPr/>
          <p:nvPr/>
        </p:nvSpPr>
        <p:spPr>
          <a:xfrm>
            <a:off x="4114800" y="2133600"/>
            <a:ext cx="3657600" cy="1600200"/>
          </a:xfrm>
          <a:prstGeom prst="wedgeEllipseCallout">
            <a:avLst>
              <a:gd name="adj1" fmla="val -55079"/>
              <a:gd name="adj2" fmla="val 73810"/>
            </a:avLst>
          </a:prstGeom>
          <a:solidFill>
            <a:srgbClr val="FF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 eaLnBrk="1" hangingPunct="1"/>
            <a:r>
              <a:rPr lang="en-US" altLang="en-US" sz="2000" b="1" i="1" dirty="0">
                <a:solidFill>
                  <a:srgbClr val="A50021"/>
                </a:solidFill>
                <a:latin typeface="Times New Roman" panose="02020603050405020304" pitchFamily="18" charset="0"/>
              </a:rPr>
              <a:t>Cuộc đấu tranh chống chủ nghĩa quân phiệt của nhân dân Nhật Bản như thế nào?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" dur="2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7651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charRg st="19" end="9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7651">
                                            <p:txEl>
                                              <p:charRg st="19" end="9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charRg st="94" end="1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7651">
                                            <p:txEl>
                                              <p:charRg st="94" end="1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charRg st="121" end="1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1">
                                            <p:txEl>
                                              <p:charRg st="121" end="1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651">
                                            <p:txEl>
                                              <p:charRg st="121" end="1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charRg st="195" end="27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27651">
                                            <p:txEl>
                                              <p:charRg st="195" end="27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charRg st="273" end="3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27651">
                                            <p:txEl>
                                              <p:charRg st="273" end="3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2" grpId="0" animBg="1"/>
      <p:bldP spid="2765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Bài Tập Củng Cố</a:t>
            </a:r>
            <a:r>
              <a:rPr lang="en-US" altLang="en-US" b="1" u="sng" dirty="0">
                <a:latin typeface="Times New Roman" panose="02020603050405020304" pitchFamily="18" charset="0"/>
              </a:rPr>
              <a:t> </a:t>
            </a:r>
            <a:endParaRPr lang="en-US" altLang="en-US" b="1" u="sng" dirty="0">
              <a:latin typeface="Times New Roman" panose="02020603050405020304" pitchFamily="18" charset="0"/>
            </a:endParaRP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</a:rPr>
              <a:t>Câu 1. Nét nổi bật của tình hình Nhật Bản sau Chiến tranh hế giới thứ nhất là</a:t>
            </a:r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 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A. Trở thành chủ nợ của các nước tư bản châu Âu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B. Là nước bại trận và bị thiệt hại nặng nề về kinh tế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C. Cùng với Mĩ trở thành trung tâm công nghiệp của thế giới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  <a:p>
            <a:r>
              <a:rPr lang="en-US" altLang="en-US" sz="2800" dirty="0">
                <a:solidFill>
                  <a:srgbClr val="003300"/>
                </a:solidFill>
                <a:latin typeface="Times New Roman" panose="02020603050405020304" pitchFamily="18" charset="0"/>
              </a:rPr>
              <a:t>D. Là nước thứ hai (sau Mĩ) thu nhiều nguồn lợi sau Chiến tranh thế giới thứ nhất để phát triển kinh tế</a:t>
            </a:r>
            <a:endParaRPr lang="en-US" altLang="en-US" sz="2800" dirty="0">
              <a:solidFill>
                <a:srgbClr val="0033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1996" name="Picture 12" descr="twinkle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072955">
            <a:off x="914400" y="228600"/>
            <a:ext cx="1600200" cy="1371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2000" name="Picture 16" descr="twinkle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81800" y="304800"/>
            <a:ext cx="1600200" cy="1371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8678" name="Oval 6"/>
          <p:cNvSpPr/>
          <p:nvPr/>
        </p:nvSpPr>
        <p:spPr>
          <a:xfrm>
            <a:off x="762000" y="4495800"/>
            <a:ext cx="533400" cy="5334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dirty="0">
                <a:solidFill>
                  <a:srgbClr val="003300"/>
                </a:solidFill>
                <a:latin typeface="Arial" panose="020B0604020202020204" pitchFamily="34" charset="0"/>
              </a:rPr>
              <a:t>D</a:t>
            </a:r>
            <a:endParaRPr lang="en-US" altLang="en-US" dirty="0">
              <a:solidFill>
                <a:srgbClr val="0033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charRg st="0" end="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8675">
                                            <p:txEl>
                                              <p:charRg st="0" end="7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charRg st="79" end="1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8675">
                                            <p:txEl>
                                              <p:charRg st="79" end="1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charRg st="127" end="1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8675">
                                            <p:txEl>
                                              <p:charRg st="127" end="18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charRg st="182" end="2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8675">
                                            <p:txEl>
                                              <p:charRg st="182" end="24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charRg st="242" end="3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8675">
                                            <p:txEl>
                                              <p:charRg st="242" end="34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4459</Words>
  <Application>WPS Presentation</Application>
  <PresentationFormat/>
  <Paragraphs>142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Arial</vt:lpstr>
      <vt:lpstr>SimSun</vt:lpstr>
      <vt:lpstr>Wingdings</vt:lpstr>
      <vt:lpstr>Calibri</vt:lpstr>
      <vt:lpstr>Times New Roman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</cp:lastModifiedBy>
  <cp:revision>2</cp:revision>
  <dcterms:created xsi:type="dcterms:W3CDTF">2019-11-27T09:11:59Z</dcterms:created>
  <dcterms:modified xsi:type="dcterms:W3CDTF">2021-12-19T15:52:31Z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CEF4805EFF53445E9A2E0AD70BE48BA7</vt:lpwstr>
  </property>
  <property fmtid="{D5CDD505-2E9C-101B-9397-08002B2CF9AE}" pid="3" name="KSOProductBuildVer">
    <vt:lpwstr>1033-11.2.0.10382</vt:lpwstr>
  </property>
</Properties>
</file>